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494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922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52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303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825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194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46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121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631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223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933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56787-F134-4B91-90AA-66150724CA0B}" type="datetimeFigureOut">
              <a:rPr lang="en-AU" smtClean="0"/>
              <a:t>17/04/2024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2D8B0-F64C-4ED3-B07C-B247D36F06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383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706522"/>
              </p:ext>
            </p:extLst>
          </p:nvPr>
        </p:nvGraphicFramePr>
        <p:xfrm>
          <a:off x="86265" y="111215"/>
          <a:ext cx="11938958" cy="661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259">
                  <a:extLst>
                    <a:ext uri="{9D8B030D-6E8A-4147-A177-3AD203B41FA5}">
                      <a16:colId xmlns:a16="http://schemas.microsoft.com/office/drawing/2014/main" val="124871767"/>
                    </a:ext>
                  </a:extLst>
                </a:gridCol>
                <a:gridCol w="3238714">
                  <a:extLst>
                    <a:ext uri="{9D8B030D-6E8A-4147-A177-3AD203B41FA5}">
                      <a16:colId xmlns:a16="http://schemas.microsoft.com/office/drawing/2014/main" val="637320009"/>
                    </a:ext>
                  </a:extLst>
                </a:gridCol>
                <a:gridCol w="4131881">
                  <a:extLst>
                    <a:ext uri="{9D8B030D-6E8A-4147-A177-3AD203B41FA5}">
                      <a16:colId xmlns:a16="http://schemas.microsoft.com/office/drawing/2014/main" val="883256629"/>
                    </a:ext>
                  </a:extLst>
                </a:gridCol>
                <a:gridCol w="3179104">
                  <a:extLst>
                    <a:ext uri="{9D8B030D-6E8A-4147-A177-3AD203B41FA5}">
                      <a16:colId xmlns:a16="http://schemas.microsoft.com/office/drawing/2014/main" val="1646039707"/>
                    </a:ext>
                  </a:extLst>
                </a:gridCol>
              </a:tblGrid>
              <a:tr h="919354">
                <a:tc gridSpan="4">
                  <a:txBody>
                    <a:bodyPr/>
                    <a:lstStyle/>
                    <a:p>
                      <a:r>
                        <a:rPr lang="en-AU" dirty="0" smtClean="0"/>
                        <a:t>MAJOR PROJECTS</a:t>
                      </a:r>
                    </a:p>
                    <a:p>
                      <a:r>
                        <a:rPr lang="en-AU" dirty="0" smtClean="0"/>
                        <a:t>National Mine Safety Week Program THEME: MANAGING THE CRITICAL CONTROLS OF MOBILE EQUIPMENT RISKS </a:t>
                      </a:r>
                    </a:p>
                    <a:p>
                      <a:r>
                        <a:rPr lang="en-AU" dirty="0" smtClean="0"/>
                        <a:t>29 April - 03 May 2024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304020"/>
                  </a:ext>
                </a:extLst>
              </a:tr>
              <a:tr h="295566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Day</a:t>
                      </a:r>
                      <a:endParaRPr lang="en-AU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Activity</a:t>
                      </a:r>
                      <a:endParaRPr lang="en-AU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Detail</a:t>
                      </a:r>
                      <a:endParaRPr lang="en-AU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Responsible</a:t>
                      </a:r>
                      <a:endParaRPr lang="en-AU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958372"/>
                  </a:ext>
                </a:extLst>
              </a:tr>
              <a:tr h="315643">
                <a:tc rowSpan="2">
                  <a:txBody>
                    <a:bodyPr/>
                    <a:lstStyle/>
                    <a:p>
                      <a:r>
                        <a:rPr lang="en-AU" dirty="0" smtClean="0"/>
                        <a:t>Monday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Prestart</a:t>
                      </a:r>
                      <a:r>
                        <a:rPr lang="en-A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LV, HV and Mobile Equipment interaction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Daily Pre Start topic to highlight;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000" dirty="0" smtClean="0"/>
                        <a:t>Vehicle Interaction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000" dirty="0" smtClean="0"/>
                        <a:t>LV, HV &amp; Mobile Equipment Interaction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000" dirty="0" smtClean="0"/>
                        <a:t>Pedestrian &amp; Mobile Equipment Interaction</a:t>
                      </a:r>
                      <a:endParaRPr lang="en-AU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OHST Team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5543684"/>
                  </a:ext>
                </a:extLst>
              </a:tr>
              <a:tr h="2231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AU" sz="1200" dirty="0" smtClean="0"/>
                        <a:t>Days Activities: Trivia Challenge and Crossword Puzzle</a:t>
                      </a:r>
                      <a:endParaRPr lang="en-AU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A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954496"/>
                  </a:ext>
                </a:extLst>
              </a:tr>
              <a:tr h="315643">
                <a:tc rowSpan="2">
                  <a:txBody>
                    <a:bodyPr/>
                    <a:lstStyle/>
                    <a:p>
                      <a:r>
                        <a:rPr lang="en-AU" dirty="0" smtClean="0"/>
                        <a:t>Tuesday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Prestart Meeting Topic</a:t>
                      </a:r>
                      <a:r>
                        <a:rPr lang="en-A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Supervision of Work and Risk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Daily Pre Start topic to highlight;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Driver &amp; Operator Medicals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VoC</a:t>
                      </a: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requirements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Understanding the Demerit Point System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Legal Requirements under the Act – Duty of Care</a:t>
                      </a:r>
                      <a:endParaRPr lang="en-AU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OHST Team &amp; Major Project Supervisors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5719150"/>
                  </a:ext>
                </a:extLst>
              </a:tr>
              <a:tr h="25419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Days Activities: Reviewing Risk Assessments</a:t>
                      </a:r>
                      <a:r>
                        <a:rPr lang="en-AU" sz="1200" baseline="0" dirty="0" smtClean="0"/>
                        <a:t> for Vehicle / Equipment with Supervisors and Work teams</a:t>
                      </a:r>
                      <a:endParaRPr lang="en-AU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A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055224"/>
                  </a:ext>
                </a:extLst>
              </a:tr>
              <a:tr h="315643">
                <a:tc rowSpan="2">
                  <a:txBody>
                    <a:bodyPr/>
                    <a:lstStyle/>
                    <a:p>
                      <a:r>
                        <a:rPr lang="en-AU" dirty="0" smtClean="0"/>
                        <a:t>Wednesday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Prestart meeting Topic</a:t>
                      </a:r>
                      <a:r>
                        <a:rPr lang="en-A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Fatigue Management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Daily Pre Start topic to highlight;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OTML Policy on Fatigue Management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Driver/Operator Fitness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Alcohol and Drugs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Fatigue Awareness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Redi</a:t>
                      </a: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-Watch Awareness</a:t>
                      </a:r>
                      <a:endParaRPr lang="en-AU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OHST Team</a:t>
                      </a:r>
                    </a:p>
                    <a:p>
                      <a:pPr algn="ctr"/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691588"/>
                  </a:ext>
                </a:extLst>
              </a:tr>
              <a:tr h="198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Days Activities: Fatigue Control Challenge</a:t>
                      </a:r>
                      <a:r>
                        <a:rPr lang="en-AU" sz="1200" baseline="0" dirty="0" smtClean="0"/>
                        <a:t> / Awareness</a:t>
                      </a:r>
                      <a:endParaRPr lang="en-AU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A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084691"/>
                  </a:ext>
                </a:extLst>
              </a:tr>
              <a:tr h="315643">
                <a:tc rowSpan="2">
                  <a:txBody>
                    <a:bodyPr/>
                    <a:lstStyle/>
                    <a:p>
                      <a:r>
                        <a:rPr lang="en-AU" dirty="0" smtClean="0"/>
                        <a:t>Thursday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Prestart Meeting Topic</a:t>
                      </a:r>
                      <a:r>
                        <a:rPr lang="en-A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Workshops and Maintenance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Daily Pre Start topic to highlight;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Workshop Requirements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 of previous workshop audit actions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Tyres and Rims Safety</a:t>
                      </a:r>
                      <a:endParaRPr lang="en-AU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OHST Team &amp; Major Project Workshop Team Members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3194871"/>
                  </a:ext>
                </a:extLst>
              </a:tr>
              <a:tr h="22831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Days Activities: Observation</a:t>
                      </a:r>
                      <a:r>
                        <a:rPr lang="en-AU" sz="1200" baseline="0" dirty="0" smtClean="0"/>
                        <a:t> &amp; Interactions within the workshop and transport areas</a:t>
                      </a:r>
                      <a:endParaRPr lang="en-AU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122632"/>
                  </a:ext>
                </a:extLst>
              </a:tr>
              <a:tr h="315643">
                <a:tc rowSpan="2">
                  <a:txBody>
                    <a:bodyPr/>
                    <a:lstStyle/>
                    <a:p>
                      <a:r>
                        <a:rPr lang="en-AU" dirty="0" smtClean="0"/>
                        <a:t>Friday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Prestart Meeting Topic</a:t>
                      </a:r>
                      <a:r>
                        <a:rPr lang="en-A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Vehicle Condition and System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Daily Pre Start topic to highlight;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Critical Prestart Checks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Importance of </a:t>
                      </a:r>
                      <a:r>
                        <a:rPr lang="en-AU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TrakPro</a:t>
                      </a: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ADAS and other safety devices/systems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Fundamental Stable Parking</a:t>
                      </a:r>
                      <a:endParaRPr lang="en-AU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OHST Team &amp; Major Project </a:t>
                      </a:r>
                      <a:r>
                        <a:rPr lang="en-AU" smtClean="0"/>
                        <a:t>Equipment Operators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788682"/>
                  </a:ext>
                </a:extLst>
              </a:tr>
              <a:tr h="227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Days Activities: Equipment Pre Start Check Challenge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01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525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62623591A2CB41BE9A400A16A7B973" ma:contentTypeVersion="11" ma:contentTypeDescription="Create a new document." ma:contentTypeScope="" ma:versionID="2e2eb97fe334b27641e16d78ba9e05f7">
  <xsd:schema xmlns:xsd="http://www.w3.org/2001/XMLSchema" xmlns:xs="http://www.w3.org/2001/XMLSchema" xmlns:p="http://schemas.microsoft.com/office/2006/metadata/properties" xmlns:ns2="7533eeaf-29a8-4075-b390-0325ee5eeaf5" targetNamespace="http://schemas.microsoft.com/office/2006/metadata/properties" ma:root="true" ma:fieldsID="1b1c403a82dc54efee8994d3350d7dc1" ns2:_="">
    <xsd:import namespace="7533eeaf-29a8-4075-b390-0325ee5eea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3eeaf-29a8-4075-b390-0325ee5eea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e5c3522-9dc8-460b-9374-cfa3e0cff0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33eeaf-29a8-4075-b390-0325ee5eeaf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FFDF5B-46E5-421B-A29C-66E476E18348}"/>
</file>

<file path=customXml/itemProps2.xml><?xml version="1.0" encoding="utf-8"?>
<ds:datastoreItem xmlns:ds="http://schemas.openxmlformats.org/officeDocument/2006/customXml" ds:itemID="{C85F400A-8C02-4DE6-9FAA-D35C8D918D3B}"/>
</file>

<file path=customXml/itemProps3.xml><?xml version="1.0" encoding="utf-8"?>
<ds:datastoreItem xmlns:ds="http://schemas.openxmlformats.org/officeDocument/2006/customXml" ds:itemID="{F7EB53D4-EFBD-4BC2-91EE-2491C4280AC4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261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Ok Tedi Mining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Maddison, Malcolm MM</dc:creator>
  <cp:lastModifiedBy>Maddison, Malcolm MM</cp:lastModifiedBy>
  <cp:revision>5</cp:revision>
  <dcterms:created xsi:type="dcterms:W3CDTF">2024-04-17T00:35:00Z</dcterms:created>
  <dcterms:modified xsi:type="dcterms:W3CDTF">2024-04-17T00:54:20Z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0x0101004462623591A2CB41BE9A400A16A7B973</vt:lpwstr>
  </property>
</Properties>
</file>